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7" r:id="rId2"/>
    <p:sldId id="256" r:id="rId3"/>
    <p:sldId id="258" r:id="rId4"/>
    <p:sldId id="259" r:id="rId5"/>
    <p:sldId id="260" r:id="rId6"/>
    <p:sldId id="262" r:id="rId7"/>
    <p:sldId id="263" r:id="rId8"/>
    <p:sldId id="264" r:id="rId9"/>
    <p:sldId id="265" r:id="rId10"/>
    <p:sldId id="266" r:id="rId11"/>
    <p:sldId id="268" r:id="rId12"/>
    <p:sldId id="269" r:id="rId13"/>
    <p:sldId id="267" r:id="rId14"/>
    <p:sldId id="270" r:id="rId15"/>
    <p:sldId id="261" r:id="rId16"/>
  </p:sldIdLst>
  <p:sldSz cx="12192000" cy="6858000"/>
  <p:notesSz cx="6858000" cy="9144000"/>
  <p:defaultTextStyle>
    <a:defPPr>
      <a:defRPr lang="he-I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9" d="100"/>
          <a:sy n="79" d="100"/>
        </p:scale>
        <p:origin x="85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fld id="{DCF7F595-F88E-4669-A9EC-0F4FB055568F}" type="datetimeFigureOut">
              <a:rPr lang="he-IL" smtClean="0"/>
              <a:t>י'/תמוז/תשפ"ד</a:t>
            </a:fld>
            <a:endParaRPr lang="he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e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fld id="{391AB9D8-9B19-4650-9B58-456F5AE38DC9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9273289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91F4C4-2CB3-EE4B-CFFF-2196325770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FB34951-9D5A-15E7-F91A-64F7B5D175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04BCCB-D873-0CF3-02F7-56FFD2A1B7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A8CF63-41B5-4FE8-93C1-2C21199C7630}" type="datetime8">
              <a:rPr lang="he-IL" smtClean="0"/>
              <a:t>16 יולי 24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395E81-6D85-436D-A10D-914CC0C0F8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5AA7CA-328B-CD36-4410-1FD9A23258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4C3C-60E1-4892-AEC8-068132A128A1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6741792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365987-0D51-6777-F142-CF80C1CA9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D63B7D4-4D00-2A6B-D4D5-EE4824DCF3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BA7BE3-5AD1-2376-E7FC-CE3C1672B5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FEA01-0E4E-49FB-919E-7F7B3689B18D}" type="datetime8">
              <a:rPr lang="he-IL" smtClean="0"/>
              <a:t>16 יולי 24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805594-F0D3-47E5-959C-3E90D68813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17D69F-6695-8072-EA8F-9352945F6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4C3C-60E1-4892-AEC8-068132A128A1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9148355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C293538-DD9B-9833-E0C4-77E40D8D01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320A042-AAA7-A833-3C93-4042247A18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4DC6FA-9E25-0E89-22E4-AC2A7131D7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DD14A8-9F4E-4311-A42A-AB0C61214A1E}" type="datetime8">
              <a:rPr lang="he-IL" smtClean="0"/>
              <a:t>16 יולי 24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4850D3-A1C8-AE33-608F-09EB6D2284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8978A6-7506-0288-8428-65AB66F51B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4C3C-60E1-4892-AEC8-068132A128A1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4479580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FA33F-143C-9651-3A3D-F84DB0A0A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EA0F10-007B-1EB3-E1D0-0E51D22039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8E1B65-89A8-DED2-08D7-FB87FC689C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E8A72-3373-4F33-BEE9-A5A84BE7C7F4}" type="datetime8">
              <a:rPr lang="he-IL" smtClean="0"/>
              <a:t>16 יולי 24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9DC18B-4CBD-E57D-728C-40CC5FE221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F120A0-9420-A91D-7F39-646ED420D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4C3C-60E1-4892-AEC8-068132A128A1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1529889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315479-0990-2B36-5BBA-BC70D61EA8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58CB4C-CA38-F1FD-6749-E1D3942E99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EB67AB-B61C-D78F-3E78-A3943D5994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48721-50BD-4CE0-AB41-C2BD055A534C}" type="datetime8">
              <a:rPr lang="he-IL" smtClean="0"/>
              <a:t>16 יולי 24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463B09-080A-3492-8397-ABA685700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4EC506-5C04-0755-CE14-3918F844E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4C3C-60E1-4892-AEC8-068132A128A1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8222361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DC276C-0241-3CC7-5853-5A9C680BE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F7E555-58E5-2D60-8F9C-D73B700043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B0B249-4BB3-809B-BDCB-4AAA32526B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445782-C348-1591-2016-9F28C7A212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8FF86-0E78-449F-99D7-FF10B0DF7D7B}" type="datetime8">
              <a:rPr lang="he-IL" smtClean="0"/>
              <a:t>16 יולי 24</a:t>
            </a:fld>
            <a:endParaRPr lang="he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4CDCCB-DDBB-5D20-1F44-90C74B221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A9C386-0A5E-F626-9666-8DE8D22E7E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4C3C-60E1-4892-AEC8-068132A128A1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8822319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D1A9BD-30EA-AD39-9C3C-5630B52E8C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ABC35C-C93C-281A-E798-52B97D5896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4CE6B7-B954-6F68-3A1A-A226BA3525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C112A3-B6A8-5099-38C3-18BDBA431F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EADBBB0-B914-C502-5B90-A0F7A70C57B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88CC611-45AA-B3F9-D06F-769BCEB10E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7100C-E20C-4DC7-8E95-A7C19AEE9305}" type="datetime8">
              <a:rPr lang="he-IL" smtClean="0"/>
              <a:t>16 יולי 24</a:t>
            </a:fld>
            <a:endParaRPr lang="he-I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35CF445-79FA-EA24-5D0E-44D77C7402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0470032-6E76-27F6-F818-7E9CA2187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4C3C-60E1-4892-AEC8-068132A128A1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1394844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FAAD9-C223-0900-C395-BAB4867C7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7B4CB5-3FA8-6C21-8F95-2699D9BF1F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20B35-24E4-4AED-A673-0CF84336B4EA}" type="datetime8">
              <a:rPr lang="he-IL" smtClean="0"/>
              <a:t>16 יולי 24</a:t>
            </a:fld>
            <a:endParaRPr lang="he-I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6CD0DA-1E9C-C7FA-9AA4-531B18071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E9DDE8-1BC0-F32C-A09F-3120C1AAB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4C3C-60E1-4892-AEC8-068132A128A1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5891535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4FE8CC0-2694-9706-B313-6519F8C8BC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8E84A-D1E0-484A-804A-76543E1F6B10}" type="datetime8">
              <a:rPr lang="he-IL" smtClean="0"/>
              <a:t>16 יולי 24</a:t>
            </a:fld>
            <a:endParaRPr lang="he-I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6A7A421-E788-7D3A-14CF-BD3F1D0BFB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FA4285-93E5-C7C9-399E-AB194C145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4C3C-60E1-4892-AEC8-068132A128A1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3783761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C3B09-0F0B-BF65-E401-D65A025CA1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50AFD6-6DA3-6BF4-96FF-C229A21023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DD670C-4D7B-2FFC-ED70-889EFBFEA4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386629-51BA-BF52-B696-A62900DFD0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EE4BA8-A58A-4AAF-995E-CAB7415CD80D}" type="datetime8">
              <a:rPr lang="he-IL" smtClean="0"/>
              <a:t>16 יולי 24</a:t>
            </a:fld>
            <a:endParaRPr lang="he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E8DBC0-4791-723D-73F9-13A640E2DB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9EEA9B-1D95-4E53-475C-426B43711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4C3C-60E1-4892-AEC8-068132A128A1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0514762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A0A92-986D-253C-AC38-2563B28C0A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CF3F68F-89C2-4578-349D-7EFE2884765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e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AD7093-C9E6-2341-8FA4-210CD1C3A8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66BE58-4D92-881C-AAB2-A2C647B472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5FD8F-0F46-4BEE-8E00-93D566096623}" type="datetime8">
              <a:rPr lang="he-IL" smtClean="0"/>
              <a:t>16 יולי 24</a:t>
            </a:fld>
            <a:endParaRPr lang="he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C103BA-1360-F13A-304F-A6CB6D5502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8F1E76-CCE6-72D8-58ED-B4902678B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4C3C-60E1-4892-AEC8-068132A128A1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4552639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5ABCF92-6768-7C8E-F1CD-47A437650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4CB9C5-37BE-76FA-E858-7B8DB8DD4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C62C81-3FDF-F56B-FE11-B8864E2114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317A78C-7226-47D7-B30D-C60E92DCE9BC}" type="datetime8">
              <a:rPr lang="he-IL" smtClean="0"/>
              <a:t>16 יולי 24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6B2D93-ADD6-D54C-85B3-97FB9D590A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9A98AF-F36F-2D8B-E9AD-5D09930A6B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CC24C3C-60E1-4892-AEC8-068132A128A1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75320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E364457-9AE2-EF93-CC4B-12276FBCF7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08063" y="-45288"/>
            <a:ext cx="6775874" cy="1488333"/>
          </a:xfrm>
        </p:spPr>
        <p:txBody>
          <a:bodyPr>
            <a:normAutofit/>
          </a:bodyPr>
          <a:lstStyle/>
          <a:p>
            <a:pPr rtl="0"/>
            <a:r>
              <a:rPr lang="en-US" sz="3200" b="1" dirty="0">
                <a:solidFill>
                  <a:srgbClr val="0070C0"/>
                </a:solidFill>
              </a:rPr>
              <a:t>Course: Image Processing 31651</a:t>
            </a:r>
            <a:br>
              <a:rPr lang="en-US" sz="3200" b="1" dirty="0">
                <a:solidFill>
                  <a:srgbClr val="0070C0"/>
                </a:solidFill>
              </a:rPr>
            </a:br>
            <a:r>
              <a:rPr lang="en-US" sz="3200" b="1" dirty="0">
                <a:solidFill>
                  <a:srgbClr val="0070C0"/>
                </a:solidFill>
              </a:rPr>
              <a:t>Assignment #21</a:t>
            </a:r>
            <a:br>
              <a:rPr lang="en-US" sz="3200" b="1" dirty="0">
                <a:solidFill>
                  <a:srgbClr val="0070C0"/>
                </a:solidFill>
              </a:rPr>
            </a:br>
            <a:r>
              <a:rPr lang="en-US" sz="3200" b="1" dirty="0">
                <a:solidFill>
                  <a:srgbClr val="0070C0"/>
                </a:solidFill>
              </a:rPr>
              <a:t>Pixel to Pixel Operations (Part 1)</a:t>
            </a:r>
            <a:endParaRPr lang="he-IL" sz="3200" b="1" dirty="0">
              <a:solidFill>
                <a:srgbClr val="0070C0"/>
              </a:solidFill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2310BE6-3F81-9FB9-07A6-25E1FC274E98}"/>
              </a:ext>
            </a:extLst>
          </p:cNvPr>
          <p:cNvGraphicFramePr>
            <a:graphicFrameLocks noGrp="1"/>
          </p:cNvGraphicFramePr>
          <p:nvPr/>
        </p:nvGraphicFramePr>
        <p:xfrm>
          <a:off x="505839" y="1443045"/>
          <a:ext cx="11373254" cy="5249585"/>
        </p:xfrm>
        <a:graphic>
          <a:graphicData uri="http://schemas.openxmlformats.org/drawingml/2006/table">
            <a:tbl>
              <a:tblPr rtl="1" firstRow="1" bandRow="1">
                <a:tableStyleId>{5940675A-B579-460E-94D1-54222C63F5DA}</a:tableStyleId>
              </a:tblPr>
              <a:tblGrid>
                <a:gridCol w="58392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526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454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359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9379">
                <a:tc>
                  <a:txBody>
                    <a:bodyPr/>
                    <a:lstStyle/>
                    <a:p>
                      <a:pPr algn="ctr" rtl="0"/>
                      <a:r>
                        <a:rPr lang="en-US" dirty="0"/>
                        <a:t>Photo of the student 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dirty="0"/>
                        <a:t>Shorten Name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dirty="0"/>
                        <a:t>ID (4 last digits)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57983">
                <a:tc>
                  <a:txBody>
                    <a:bodyPr/>
                    <a:lstStyle/>
                    <a:p>
                      <a:pPr algn="l" rtl="0"/>
                      <a:endParaRPr lang="en-US" dirty="0"/>
                    </a:p>
                    <a:p>
                      <a:pPr algn="l" rtl="0"/>
                      <a:endParaRPr lang="en-US" dirty="0"/>
                    </a:p>
                    <a:p>
                      <a:pPr algn="l" rtl="0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shienfeld</a:t>
                      </a:r>
                      <a:endParaRPr lang="he-IL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1950</a:t>
                      </a:r>
                      <a:endParaRPr lang="he-IL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dirty="0"/>
                        <a:t>Student #1</a:t>
                      </a:r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81328">
                <a:tc>
                  <a:txBody>
                    <a:bodyPr/>
                    <a:lstStyle/>
                    <a:p>
                      <a:pPr algn="l" rtl="0"/>
                      <a:endParaRPr lang="en-US" dirty="0"/>
                    </a:p>
                    <a:p>
                      <a:pPr algn="l" rtl="0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pony</a:t>
                      </a:r>
                      <a:endParaRPr lang="he-IL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2210</a:t>
                      </a:r>
                      <a:endParaRPr lang="he-IL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dirty="0"/>
                        <a:t>Student #2</a:t>
                      </a:r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30895">
                <a:tc>
                  <a:txBody>
                    <a:bodyPr/>
                    <a:lstStyle/>
                    <a:p>
                      <a:pPr algn="l" rtl="0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akimov</a:t>
                      </a:r>
                      <a:endParaRPr lang="he-IL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7939</a:t>
                      </a:r>
                      <a:endParaRPr lang="he-IL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dirty="0"/>
                        <a:t>Student #3</a:t>
                      </a:r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0DDD76-149D-5CD9-20D8-E0D7C8A1C6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79094" y="6492875"/>
            <a:ext cx="312906" cy="365125"/>
          </a:xfrm>
        </p:spPr>
        <p:txBody>
          <a:bodyPr/>
          <a:lstStyle/>
          <a:p>
            <a:fld id="{1E5BF412-EFCF-4C51-A2DF-B419076696E3}" type="slidenum">
              <a:rPr lang="he-IL" sz="1600" smtClean="0"/>
              <a:t>1</a:t>
            </a:fld>
            <a:endParaRPr lang="he-IL" sz="1600" dirty="0"/>
          </a:p>
        </p:txBody>
      </p:sp>
      <p:pic>
        <p:nvPicPr>
          <p:cNvPr id="2" name="Picture 1" descr="A person standing on a stone wall with a bridge in the background&#10;&#10;Description automatically generated">
            <a:extLst>
              <a:ext uri="{FF2B5EF4-FFF2-40B4-BE49-F238E27FC236}">
                <a16:creationId xmlns:a16="http://schemas.microsoft.com/office/drawing/2014/main" id="{30125289-0874-E85E-63D6-B9B4F2C31DD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86" t="15872" r="26900"/>
          <a:stretch/>
        </p:blipFill>
        <p:spPr>
          <a:xfrm>
            <a:off x="8260244" y="3236167"/>
            <a:ext cx="1642513" cy="1846851"/>
          </a:xfrm>
          <a:prstGeom prst="rect">
            <a:avLst/>
          </a:prstGeom>
        </p:spPr>
      </p:pic>
      <p:pic>
        <p:nvPicPr>
          <p:cNvPr id="7" name="Picture 6" descr="A person in a uniform&#10;&#10;Description automatically generated">
            <a:extLst>
              <a:ext uri="{FF2B5EF4-FFF2-40B4-BE49-F238E27FC236}">
                <a16:creationId xmlns:a16="http://schemas.microsoft.com/office/drawing/2014/main" id="{475EB80C-A92F-F3B4-12B8-2283C49E2F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4626894"/>
            <a:ext cx="1462391" cy="206573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3A24B95-E992-B8A2-C876-E5178DBDC4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608295"/>
            <a:ext cx="1550593" cy="2065735"/>
          </a:xfrm>
          <a:prstGeom prst="rect">
            <a:avLst/>
          </a:prstGeom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28ECA60B-3674-650A-5502-62E9FA037AB6}"/>
              </a:ext>
            </a:extLst>
          </p:cNvPr>
          <p:cNvGraphicFramePr>
            <a:graphicFrameLocks noGrp="1"/>
          </p:cNvGraphicFramePr>
          <p:nvPr/>
        </p:nvGraphicFramePr>
        <p:xfrm>
          <a:off x="505838" y="1443044"/>
          <a:ext cx="11373254" cy="5249585"/>
        </p:xfrm>
        <a:graphic>
          <a:graphicData uri="http://schemas.openxmlformats.org/drawingml/2006/table">
            <a:tbl>
              <a:tblPr rtl="1" firstRow="1" bandRow="1">
                <a:tableStyleId>{5940675A-B579-460E-94D1-54222C63F5DA}</a:tableStyleId>
              </a:tblPr>
              <a:tblGrid>
                <a:gridCol w="58392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526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454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359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9379">
                <a:tc>
                  <a:txBody>
                    <a:bodyPr/>
                    <a:lstStyle/>
                    <a:p>
                      <a:pPr algn="ctr" rtl="0"/>
                      <a:r>
                        <a:rPr lang="en-US" dirty="0"/>
                        <a:t>Photo of the student 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dirty="0"/>
                        <a:t>Shorten Name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dirty="0"/>
                        <a:t>ID (4 last digits)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57983">
                <a:tc>
                  <a:txBody>
                    <a:bodyPr/>
                    <a:lstStyle/>
                    <a:p>
                      <a:pPr algn="l" rtl="0"/>
                      <a:endParaRPr lang="en-US" dirty="0"/>
                    </a:p>
                    <a:p>
                      <a:pPr algn="l" rtl="0"/>
                      <a:endParaRPr lang="en-US" dirty="0"/>
                    </a:p>
                    <a:p>
                      <a:pPr algn="l" rtl="0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shienfeld</a:t>
                      </a:r>
                      <a:endParaRPr lang="he-IL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1950</a:t>
                      </a:r>
                      <a:endParaRPr lang="he-IL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dirty="0"/>
                        <a:t>Student #1</a:t>
                      </a:r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81328">
                <a:tc>
                  <a:txBody>
                    <a:bodyPr/>
                    <a:lstStyle/>
                    <a:p>
                      <a:pPr algn="l" rtl="0"/>
                      <a:endParaRPr lang="en-US" dirty="0"/>
                    </a:p>
                    <a:p>
                      <a:pPr algn="l" rtl="0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pony</a:t>
                      </a:r>
                      <a:endParaRPr lang="he-IL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2210</a:t>
                      </a:r>
                      <a:endParaRPr lang="he-IL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dirty="0"/>
                        <a:t>Student #2</a:t>
                      </a:r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30895">
                <a:tc>
                  <a:txBody>
                    <a:bodyPr/>
                    <a:lstStyle/>
                    <a:p>
                      <a:pPr algn="l" rtl="0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akimov</a:t>
                      </a:r>
                      <a:endParaRPr lang="he-IL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7939</a:t>
                      </a:r>
                      <a:endParaRPr lang="he-IL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dirty="0"/>
                        <a:t>Student #3</a:t>
                      </a:r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9" name="Picture 8" descr="A person standing on a stone wall with a bridge in the background&#10;&#10;Description automatically generated">
            <a:extLst>
              <a:ext uri="{FF2B5EF4-FFF2-40B4-BE49-F238E27FC236}">
                <a16:creationId xmlns:a16="http://schemas.microsoft.com/office/drawing/2014/main" id="{CF5CA309-35FB-8F7C-74FD-F7F0FF210E9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86" t="15872" r="26900"/>
          <a:stretch/>
        </p:blipFill>
        <p:spPr>
          <a:xfrm>
            <a:off x="8260243" y="3236166"/>
            <a:ext cx="1642513" cy="1846851"/>
          </a:xfrm>
          <a:prstGeom prst="rect">
            <a:avLst/>
          </a:prstGeom>
        </p:spPr>
      </p:pic>
      <p:pic>
        <p:nvPicPr>
          <p:cNvPr id="10" name="Picture 9" descr="A person in a uniform&#10;&#10;Description automatically generated">
            <a:extLst>
              <a:ext uri="{FF2B5EF4-FFF2-40B4-BE49-F238E27FC236}">
                <a16:creationId xmlns:a16="http://schemas.microsoft.com/office/drawing/2014/main" id="{EA6DD5D2-0039-7666-5028-9983FEBA2A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4626893"/>
            <a:ext cx="1462391" cy="206573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CFF34B2-5484-C4F2-4E38-483B3E34E6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9" y="1608294"/>
            <a:ext cx="1550593" cy="2065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6802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8F21C6-9F92-A49A-3DEF-D01801FA36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65604" y="0"/>
            <a:ext cx="426396" cy="365125"/>
          </a:xfrm>
        </p:spPr>
        <p:txBody>
          <a:bodyPr/>
          <a:lstStyle/>
          <a:p>
            <a:fld id="{1CC24C3C-60E1-4892-AEC8-068132A128A1}" type="slidenum">
              <a:rPr lang="he-IL" sz="1400" smtClean="0"/>
              <a:t>10</a:t>
            </a:fld>
            <a:endParaRPr lang="he-IL" sz="14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F11291-3680-E98B-6089-8F7FD04F5B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347"/>
          <a:stretch/>
        </p:blipFill>
        <p:spPr>
          <a:xfrm>
            <a:off x="3132308" y="4863831"/>
            <a:ext cx="7237378" cy="199416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5E23C3D-07DE-B395-9903-1764B219E9BF}"/>
              </a:ext>
            </a:extLst>
          </p:cNvPr>
          <p:cNvSpPr/>
          <p:nvPr/>
        </p:nvSpPr>
        <p:spPr>
          <a:xfrm>
            <a:off x="326687" y="5386594"/>
            <a:ext cx="1634247" cy="41829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A2121.bmp</a:t>
            </a:r>
            <a:endParaRPr lang="he-IL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90F64AE-2152-BAC2-C9A5-D3C393B053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427"/>
          <a:stretch/>
        </p:blipFill>
        <p:spPr>
          <a:xfrm>
            <a:off x="3132308" y="2602149"/>
            <a:ext cx="7237378" cy="199416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D7F7FB1-7736-813C-79A9-035521A6D0D8}"/>
              </a:ext>
            </a:extLst>
          </p:cNvPr>
          <p:cNvSpPr/>
          <p:nvPr/>
        </p:nvSpPr>
        <p:spPr>
          <a:xfrm>
            <a:off x="530157" y="2807147"/>
            <a:ext cx="1634247" cy="41829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A2111.bmp</a:t>
            </a:r>
            <a:endParaRPr lang="he-IL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8D9B62B-8CE9-3932-37D3-872C40E0C2B9}"/>
              </a:ext>
            </a:extLst>
          </p:cNvPr>
          <p:cNvSpPr/>
          <p:nvPr/>
        </p:nvSpPr>
        <p:spPr>
          <a:xfrm>
            <a:off x="0" y="5921264"/>
            <a:ext cx="2694562" cy="41829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With </a:t>
            </a:r>
            <a:r>
              <a:rPr lang="en-US" dirty="0" err="1"/>
              <a:t>min_max_algorithm</a:t>
            </a:r>
            <a:endParaRPr lang="he-IL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5CC3D08-27B7-DF8A-79EC-B87BCAFBAB1F}"/>
              </a:ext>
            </a:extLst>
          </p:cNvPr>
          <p:cNvSpPr/>
          <p:nvPr/>
        </p:nvSpPr>
        <p:spPr>
          <a:xfrm>
            <a:off x="-10537" y="3377236"/>
            <a:ext cx="2694562" cy="53200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With </a:t>
            </a:r>
            <a:r>
              <a:rPr lang="en-US" dirty="0" err="1"/>
              <a:t>spoiled_Image</a:t>
            </a:r>
            <a:r>
              <a:rPr lang="en-US" dirty="0"/>
              <a:t> algorithm</a:t>
            </a:r>
            <a:endParaRPr lang="he-IL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3AFA66E-5951-9FC9-06B1-E12FF056F2DD}"/>
              </a:ext>
            </a:extLst>
          </p:cNvPr>
          <p:cNvSpPr/>
          <p:nvPr/>
        </p:nvSpPr>
        <p:spPr>
          <a:xfrm>
            <a:off x="10762845" y="3599234"/>
            <a:ext cx="1215957" cy="1068716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Both for the point (152,157)</a:t>
            </a:r>
            <a:endParaRPr lang="he-IL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805F30E-881E-B6BE-45E3-78365987FD32}"/>
              </a:ext>
            </a:extLst>
          </p:cNvPr>
          <p:cNvSpPr/>
          <p:nvPr/>
        </p:nvSpPr>
        <p:spPr>
          <a:xfrm>
            <a:off x="124839" y="6387792"/>
            <a:ext cx="2037944" cy="2613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(79,79,79)=R,G,B</a:t>
            </a:r>
            <a:endParaRPr lang="he-IL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32042AE-1337-6278-963A-117B5452725E}"/>
              </a:ext>
            </a:extLst>
          </p:cNvPr>
          <p:cNvSpPr/>
          <p:nvPr/>
        </p:nvSpPr>
        <p:spPr>
          <a:xfrm>
            <a:off x="326687" y="4061039"/>
            <a:ext cx="1953638" cy="31310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(81,81,81)=R,G,B</a:t>
            </a:r>
            <a:endParaRPr lang="he-IL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D8CEBAB-CA2A-A647-4AEA-F77E3BC7EC5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9909" r="1129"/>
          <a:stretch/>
        </p:blipFill>
        <p:spPr>
          <a:xfrm>
            <a:off x="3132308" y="530509"/>
            <a:ext cx="7237378" cy="1994169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DF9D9CBA-EAD5-CE5A-45A0-FC7079F9D352}"/>
              </a:ext>
            </a:extLst>
          </p:cNvPr>
          <p:cNvSpPr/>
          <p:nvPr/>
        </p:nvSpPr>
        <p:spPr>
          <a:xfrm>
            <a:off x="530157" y="622833"/>
            <a:ext cx="1634247" cy="41829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A201gray.bmp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67FC72-2DCF-2305-87B0-36C37A89E3B1}"/>
              </a:ext>
            </a:extLst>
          </p:cNvPr>
          <p:cNvSpPr/>
          <p:nvPr/>
        </p:nvSpPr>
        <p:spPr>
          <a:xfrm>
            <a:off x="-10538" y="1192922"/>
            <a:ext cx="2987201" cy="53200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Original gray image (without further manipulation)</a:t>
            </a:r>
            <a:endParaRPr lang="he-IL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74ADDBA-3DDD-E5E4-AF51-901B40B331CB}"/>
              </a:ext>
            </a:extLst>
          </p:cNvPr>
          <p:cNvSpPr/>
          <p:nvPr/>
        </p:nvSpPr>
        <p:spPr>
          <a:xfrm>
            <a:off x="326687" y="1876725"/>
            <a:ext cx="1953638" cy="31310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(81,81,81)=R,G,B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5092778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913D37-B678-E116-659C-99012A903C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09962" y="0"/>
            <a:ext cx="582038" cy="365125"/>
          </a:xfrm>
        </p:spPr>
        <p:txBody>
          <a:bodyPr/>
          <a:lstStyle/>
          <a:p>
            <a:fld id="{1CC24C3C-60E1-4892-AEC8-068132A128A1}" type="slidenum">
              <a:rPr lang="he-IL" sz="1400" smtClean="0"/>
              <a:t>11</a:t>
            </a:fld>
            <a:endParaRPr lang="he-IL" sz="140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F20E6C-0A3F-142A-434E-A999BE6E6E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34765"/>
            <a:ext cx="10141933" cy="281777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949677B-B71C-1E8F-AC7A-B814951D85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2213" y="4628209"/>
            <a:ext cx="2269787" cy="222979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ABA53BE-D501-0FE4-C0C4-673DDE560660}"/>
              </a:ext>
            </a:extLst>
          </p:cNvPr>
          <p:cNvSpPr/>
          <p:nvPr/>
        </p:nvSpPr>
        <p:spPr>
          <a:xfrm>
            <a:off x="817123" y="1240810"/>
            <a:ext cx="1634247" cy="41829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A201gray.bmp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8980471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9D1FEF-8E7F-AACA-DA39-6C4EE027C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75332" y="6492875"/>
            <a:ext cx="416668" cy="365125"/>
          </a:xfrm>
        </p:spPr>
        <p:txBody>
          <a:bodyPr/>
          <a:lstStyle/>
          <a:p>
            <a:fld id="{1CC24C3C-60E1-4892-AEC8-068132A128A1}" type="slidenum">
              <a:rPr lang="he-IL" smtClean="0"/>
              <a:t>12</a:t>
            </a:fld>
            <a:endParaRPr lang="he-IL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0FC5D73-009F-2CBA-84C7-BAC62D9E16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43125"/>
            <a:ext cx="9296400" cy="257175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34A056-9771-0D5A-B13B-9C47B22A45EA}"/>
              </a:ext>
            </a:extLst>
          </p:cNvPr>
          <p:cNvSpPr/>
          <p:nvPr/>
        </p:nvSpPr>
        <p:spPr>
          <a:xfrm>
            <a:off x="695527" y="1542551"/>
            <a:ext cx="1634247" cy="41829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A2111.bmp</a:t>
            </a:r>
            <a:endParaRPr lang="he-IL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1097858-59ED-D029-1737-F8936C437F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0357" y="2849667"/>
            <a:ext cx="2601643" cy="2533478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C221B84-D958-CDA5-87B5-EE70EFB3629D}"/>
              </a:ext>
            </a:extLst>
          </p:cNvPr>
          <p:cNvCxnSpPr>
            <a:cxnSpLocks/>
          </p:cNvCxnSpPr>
          <p:nvPr/>
        </p:nvCxnSpPr>
        <p:spPr>
          <a:xfrm flipH="1">
            <a:off x="11313268" y="2010683"/>
            <a:ext cx="382623" cy="1234386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DF3A3BA5-C4AD-5C51-9565-B8DFC797099D}"/>
              </a:ext>
            </a:extLst>
          </p:cNvPr>
          <p:cNvSpPr/>
          <p:nvPr/>
        </p:nvSpPr>
        <p:spPr>
          <a:xfrm>
            <a:off x="11014955" y="1689670"/>
            <a:ext cx="1060995" cy="359089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location</a:t>
            </a:r>
            <a:endParaRPr lang="he-IL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2D31964-CB08-017D-FE99-55AF23BC8984}"/>
              </a:ext>
            </a:extLst>
          </p:cNvPr>
          <p:cNvSpPr/>
          <p:nvPr/>
        </p:nvSpPr>
        <p:spPr>
          <a:xfrm>
            <a:off x="8623065" y="5582153"/>
            <a:ext cx="1378812" cy="35908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RGB values</a:t>
            </a:r>
            <a:endParaRPr lang="he-IL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AEEAB5B-0508-98BC-4574-45971565BE20}"/>
              </a:ext>
            </a:extLst>
          </p:cNvPr>
          <p:cNvCxnSpPr>
            <a:cxnSpLocks/>
          </p:cNvCxnSpPr>
          <p:nvPr/>
        </p:nvCxnSpPr>
        <p:spPr>
          <a:xfrm flipV="1">
            <a:off x="9688749" y="4815191"/>
            <a:ext cx="525294" cy="76696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FD517AD1-14F6-CF60-7F0A-B9E41ED2DC26}"/>
              </a:ext>
            </a:extLst>
          </p:cNvPr>
          <p:cNvSpPr/>
          <p:nvPr/>
        </p:nvSpPr>
        <p:spPr>
          <a:xfrm>
            <a:off x="10290707" y="3900790"/>
            <a:ext cx="359365" cy="1021406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46F62BF-E123-6D4E-A497-230276C8C0C1}"/>
              </a:ext>
            </a:extLst>
          </p:cNvPr>
          <p:cNvSpPr/>
          <p:nvPr/>
        </p:nvSpPr>
        <p:spPr>
          <a:xfrm>
            <a:off x="10944029" y="3245069"/>
            <a:ext cx="271962" cy="655721"/>
          </a:xfrm>
          <a:prstGeom prst="rect">
            <a:avLst/>
          </a:prstGeom>
          <a:noFill/>
          <a:ln w="3810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0661301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A71D29-E23B-EEC9-AD43-EF15BA261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26694" y="0"/>
            <a:ext cx="465306" cy="365125"/>
          </a:xfrm>
        </p:spPr>
        <p:txBody>
          <a:bodyPr/>
          <a:lstStyle/>
          <a:p>
            <a:fld id="{1CC24C3C-60E1-4892-AEC8-068132A128A1}" type="slidenum">
              <a:rPr lang="he-IL" sz="1400" smtClean="0"/>
              <a:t>13</a:t>
            </a:fld>
            <a:endParaRPr lang="he-IL" sz="140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EEA81D5-9BAB-4CFB-86BE-4E3C3DDC39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236" r="-212"/>
          <a:stretch/>
        </p:blipFill>
        <p:spPr>
          <a:xfrm>
            <a:off x="246738" y="2081719"/>
            <a:ext cx="9767893" cy="26945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69D6FD8-B5D8-9A18-C892-E2039379FE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1750" y="2343150"/>
            <a:ext cx="2000250" cy="21717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AE436E3-BF8C-C85C-9E30-9819809BEBBE}"/>
              </a:ext>
            </a:extLst>
          </p:cNvPr>
          <p:cNvSpPr/>
          <p:nvPr/>
        </p:nvSpPr>
        <p:spPr>
          <a:xfrm>
            <a:off x="836577" y="1434120"/>
            <a:ext cx="1634247" cy="41829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A2121.bmp</a:t>
            </a:r>
            <a:endParaRPr lang="he-IL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68DE89B-EC5B-B0B4-FCB1-CF357A131C56}"/>
              </a:ext>
            </a:extLst>
          </p:cNvPr>
          <p:cNvGrpSpPr/>
          <p:nvPr/>
        </p:nvGrpSpPr>
        <p:grpSpPr>
          <a:xfrm>
            <a:off x="8963533" y="1113107"/>
            <a:ext cx="3095932" cy="4213496"/>
            <a:chOff x="8963533" y="1113107"/>
            <a:chExt cx="3095932" cy="4213496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3F513E58-8F3C-89D7-E6BA-D19478595F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634281" y="1434120"/>
              <a:ext cx="310981" cy="1234387"/>
            </a:xfrm>
            <a:prstGeom prst="straightConnector1">
              <a:avLst/>
            </a:prstGeom>
            <a:ln w="57150">
              <a:solidFill>
                <a:srgbClr val="00B05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108D398-3CDA-F8B6-B321-D27C393DDCF6}"/>
                </a:ext>
              </a:extLst>
            </p:cNvPr>
            <p:cNvSpPr/>
            <p:nvPr/>
          </p:nvSpPr>
          <p:spPr>
            <a:xfrm>
              <a:off x="11034818" y="1113107"/>
              <a:ext cx="1024647" cy="321013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dirty="0"/>
                <a:t>location</a:t>
              </a:r>
              <a:endParaRPr lang="he-IL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AABA6CC-688F-F804-F2F1-D657B58C831C}"/>
                </a:ext>
              </a:extLst>
            </p:cNvPr>
            <p:cNvSpPr/>
            <p:nvPr/>
          </p:nvSpPr>
          <p:spPr>
            <a:xfrm>
              <a:off x="8963533" y="5005590"/>
              <a:ext cx="1331576" cy="321013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dirty="0"/>
                <a:t>RGB values</a:t>
              </a:r>
              <a:endParaRPr lang="he-IL" dirty="0"/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5AC183CB-A95D-3EC3-6593-6F114729DE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91750" y="4089771"/>
              <a:ext cx="424371" cy="915819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7D8F90F-8CE2-88CB-4B11-6A7D28C29F91}"/>
                </a:ext>
              </a:extLst>
            </p:cNvPr>
            <p:cNvSpPr/>
            <p:nvPr/>
          </p:nvSpPr>
          <p:spPr>
            <a:xfrm>
              <a:off x="10734676" y="3254699"/>
              <a:ext cx="262645" cy="835072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15947D2-0C74-F13F-46D7-6C5BDEB06799}"/>
                </a:ext>
              </a:extLst>
            </p:cNvPr>
            <p:cNvSpPr/>
            <p:nvPr/>
          </p:nvSpPr>
          <p:spPr>
            <a:xfrm>
              <a:off x="11284497" y="2668507"/>
              <a:ext cx="262645" cy="586192"/>
            </a:xfrm>
            <a:prstGeom prst="rect">
              <a:avLst/>
            </a:prstGeom>
            <a:noFill/>
            <a:ln w="38100"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26780108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FDBE4E-D1BD-22AD-AB0C-2B870DD5C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97511" y="0"/>
            <a:ext cx="494489" cy="365125"/>
          </a:xfrm>
        </p:spPr>
        <p:txBody>
          <a:bodyPr/>
          <a:lstStyle/>
          <a:p>
            <a:fld id="{1CC24C3C-60E1-4892-AEC8-068132A128A1}" type="slidenum">
              <a:rPr lang="he-IL" sz="1400" smtClean="0"/>
              <a:t>14</a:t>
            </a:fld>
            <a:endParaRPr lang="he-IL" sz="14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9FC0DA-C613-9454-6F9C-2A0794FBFE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2511" y="113003"/>
            <a:ext cx="7773828" cy="21598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50C322A-1105-9FE9-A17E-D3675D3B7A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2511" y="2371763"/>
            <a:ext cx="7773828" cy="21505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17AB9C4-DCBE-5546-E05A-2903D1E4716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8236" r="-212"/>
          <a:stretch/>
        </p:blipFill>
        <p:spPr>
          <a:xfrm>
            <a:off x="3072512" y="4673873"/>
            <a:ext cx="7773828" cy="214448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77DD68B-B27A-3AEC-23D8-DF5930DF99B6}"/>
              </a:ext>
            </a:extLst>
          </p:cNvPr>
          <p:cNvSpPr/>
          <p:nvPr/>
        </p:nvSpPr>
        <p:spPr>
          <a:xfrm>
            <a:off x="326687" y="5386594"/>
            <a:ext cx="1634247" cy="41829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A2121.bmp</a:t>
            </a:r>
            <a:endParaRPr lang="he-IL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80F1177-558A-52C5-231F-52F19B2EF261}"/>
              </a:ext>
            </a:extLst>
          </p:cNvPr>
          <p:cNvSpPr/>
          <p:nvPr/>
        </p:nvSpPr>
        <p:spPr>
          <a:xfrm>
            <a:off x="530157" y="2807147"/>
            <a:ext cx="1634247" cy="41829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A2111.bmp</a:t>
            </a:r>
            <a:endParaRPr lang="he-IL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A01B0A4-475C-C0F3-B0CF-D3E4F4A9DA4E}"/>
              </a:ext>
            </a:extLst>
          </p:cNvPr>
          <p:cNvSpPr/>
          <p:nvPr/>
        </p:nvSpPr>
        <p:spPr>
          <a:xfrm>
            <a:off x="0" y="5921264"/>
            <a:ext cx="2694562" cy="41829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With min_max_algorithm</a:t>
            </a:r>
            <a:endParaRPr lang="he-IL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DE8C9A0-BB7E-7961-C5E3-E2EB42B4A68C}"/>
              </a:ext>
            </a:extLst>
          </p:cNvPr>
          <p:cNvSpPr/>
          <p:nvPr/>
        </p:nvSpPr>
        <p:spPr>
          <a:xfrm>
            <a:off x="-10537" y="3377236"/>
            <a:ext cx="2694562" cy="53200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With spoiled_Image algorithm</a:t>
            </a:r>
            <a:endParaRPr lang="he-IL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13B2012-59A3-0F6F-3049-705DFFCB1D3D}"/>
              </a:ext>
            </a:extLst>
          </p:cNvPr>
          <p:cNvSpPr/>
          <p:nvPr/>
        </p:nvSpPr>
        <p:spPr>
          <a:xfrm>
            <a:off x="124839" y="6387792"/>
            <a:ext cx="2037944" cy="2613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(2,2,2)=R,G,B</a:t>
            </a:r>
            <a:endParaRPr lang="he-IL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1A9AB16-3397-9A90-00BA-217BBBF8DCC4}"/>
              </a:ext>
            </a:extLst>
          </p:cNvPr>
          <p:cNvSpPr/>
          <p:nvPr/>
        </p:nvSpPr>
        <p:spPr>
          <a:xfrm>
            <a:off x="326687" y="4061039"/>
            <a:ext cx="1953638" cy="31310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(31,31,31)=R,G,B</a:t>
            </a:r>
            <a:endParaRPr lang="he-IL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F6E3DF8-E769-E87E-82A8-3780BC7FECDA}"/>
              </a:ext>
            </a:extLst>
          </p:cNvPr>
          <p:cNvSpPr/>
          <p:nvPr/>
        </p:nvSpPr>
        <p:spPr>
          <a:xfrm>
            <a:off x="530157" y="622833"/>
            <a:ext cx="1634247" cy="41829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A201gray.bmp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171A9F9-DB58-155D-2CA5-EB13C759044E}"/>
              </a:ext>
            </a:extLst>
          </p:cNvPr>
          <p:cNvSpPr/>
          <p:nvPr/>
        </p:nvSpPr>
        <p:spPr>
          <a:xfrm>
            <a:off x="-10538" y="1192922"/>
            <a:ext cx="2987201" cy="53200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Original gray image (without further manipulation)</a:t>
            </a:r>
            <a:endParaRPr lang="he-IL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8992F10-282A-A505-29B3-DD5A626ECB82}"/>
              </a:ext>
            </a:extLst>
          </p:cNvPr>
          <p:cNvSpPr/>
          <p:nvPr/>
        </p:nvSpPr>
        <p:spPr>
          <a:xfrm>
            <a:off x="326687" y="1876725"/>
            <a:ext cx="1953638" cy="31310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(4,4,4)=R,G,B</a:t>
            </a:r>
            <a:endParaRPr lang="he-IL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CAE3B63-0A08-CA1A-739B-9DAE56BC77DE}"/>
              </a:ext>
            </a:extLst>
          </p:cNvPr>
          <p:cNvSpPr/>
          <p:nvPr/>
        </p:nvSpPr>
        <p:spPr>
          <a:xfrm>
            <a:off x="10976043" y="2992323"/>
            <a:ext cx="1215957" cy="1068716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Both for the point (48,279)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3157816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078BFC-D2FA-1FDA-CE66-87D022164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23970" y="6492875"/>
            <a:ext cx="368030" cy="365125"/>
          </a:xfrm>
        </p:spPr>
        <p:txBody>
          <a:bodyPr/>
          <a:lstStyle/>
          <a:p>
            <a:fld id="{1CC24C3C-60E1-4892-AEC8-068132A128A1}" type="slidenum">
              <a:rPr lang="he-IL" smtClean="0"/>
              <a:t>15</a:t>
            </a:fld>
            <a:endParaRPr lang="he-IL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6224B8A-F7BB-1D66-7B53-70D58373F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3673" y="0"/>
            <a:ext cx="4484654" cy="1155667"/>
          </a:xfrm>
        </p:spPr>
        <p:txBody>
          <a:bodyPr>
            <a:normAutofit/>
          </a:bodyPr>
          <a:lstStyle/>
          <a:p>
            <a:pPr algn="l"/>
            <a:r>
              <a:rPr lang="en-US" sz="2800" b="1" dirty="0">
                <a:solidFill>
                  <a:srgbClr val="0070C0"/>
                </a:solidFill>
                <a:latin typeface="+mn-lt"/>
              </a:rPr>
              <a:t>21.# What did we learned </a:t>
            </a:r>
            <a:endParaRPr lang="en-US" sz="2800" dirty="0">
              <a:latin typeface="Cooper Black" panose="0208090404030B0204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84DAA2-829B-A6E0-A2AD-D2B5EB3EA8A9}"/>
              </a:ext>
            </a:extLst>
          </p:cNvPr>
          <p:cNvSpPr txBox="1"/>
          <p:nvPr/>
        </p:nvSpPr>
        <p:spPr>
          <a:xfrm>
            <a:off x="733336" y="1233488"/>
            <a:ext cx="8144256" cy="304698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342900" indent="-342900" algn="l" rtl="0">
              <a:buAutoNum type="arabicParenR"/>
            </a:pPr>
            <a:r>
              <a:rPr lang="en-US" sz="2400" dirty="0"/>
              <a:t>We learned to implement algorithms and functions that deal with image properties such as: contrast &amp; brightness.</a:t>
            </a:r>
          </a:p>
          <a:p>
            <a:pPr algn="l" rtl="0"/>
            <a:endParaRPr lang="en-US" sz="2400" dirty="0"/>
          </a:p>
          <a:p>
            <a:pPr algn="l" rtl="0"/>
            <a:r>
              <a:rPr lang="en-US" sz="2400" dirty="0"/>
              <a:t>2) We learned to find the optimal outcome of an image using mathematical way so the image will look the best.</a:t>
            </a:r>
          </a:p>
          <a:p>
            <a:pPr algn="l" rtl="0"/>
            <a:endParaRPr lang="en-US" sz="2400" dirty="0"/>
          </a:p>
          <a:p>
            <a:pPr algn="l" rtl="0"/>
            <a:r>
              <a:rPr lang="en-US" sz="2400" dirty="0"/>
              <a:t>3)We used, practiced and implemented methods involving LUT which is an essential concept in Image Processing</a:t>
            </a:r>
          </a:p>
        </p:txBody>
      </p:sp>
    </p:spTree>
    <p:extLst>
      <p:ext uri="{BB962C8B-B14F-4D97-AF65-F5344CB8AC3E}">
        <p14:creationId xmlns:p14="http://schemas.microsoft.com/office/powerpoint/2010/main" val="11889720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C64859-B1BB-C5C3-0A34-EDB173965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901790" y="0"/>
            <a:ext cx="290209" cy="365125"/>
          </a:xfrm>
        </p:spPr>
        <p:txBody>
          <a:bodyPr/>
          <a:lstStyle/>
          <a:p>
            <a:fld id="{1CC24C3C-60E1-4892-AEC8-068132A128A1}" type="slidenum">
              <a:rPr lang="he-IL" sz="1400" smtClean="0"/>
              <a:t>2</a:t>
            </a:fld>
            <a:endParaRPr lang="he-IL" sz="14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BDE4859-5847-4A50-A9DC-F3DC6B3D7D3E}"/>
              </a:ext>
            </a:extLst>
          </p:cNvPr>
          <p:cNvSpPr/>
          <p:nvPr/>
        </p:nvSpPr>
        <p:spPr>
          <a:xfrm>
            <a:off x="-2" y="11508"/>
            <a:ext cx="4143983" cy="10116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dirty="0"/>
              <a:t>A20.bmp </a:t>
            </a:r>
            <a:br>
              <a:rPr lang="en-US" dirty="0"/>
            </a:br>
            <a:r>
              <a:rPr lang="en-US" dirty="0"/>
              <a:t>(320x240 dimensions and from CGA true-color (24 bpp) bmp file type)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C26D9CB8-2AF5-2893-DAD3-1795987EF265}"/>
              </a:ext>
            </a:extLst>
          </p:cNvPr>
          <p:cNvSpPr/>
          <p:nvPr/>
        </p:nvSpPr>
        <p:spPr>
          <a:xfrm>
            <a:off x="4148437" y="322243"/>
            <a:ext cx="3446742" cy="34046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6B47706-486B-40ED-9216-37B2D263D824}"/>
              </a:ext>
            </a:extLst>
          </p:cNvPr>
          <p:cNvSpPr txBox="1"/>
          <p:nvPr/>
        </p:nvSpPr>
        <p:spPr>
          <a:xfrm>
            <a:off x="7618377" y="310977"/>
            <a:ext cx="4283413" cy="36933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b="1" dirty="0"/>
              <a:t>LoadGrayImageFromTrueColorBmpFile</a:t>
            </a:r>
            <a:endParaRPr lang="he-IL" b="1" dirty="0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32E06AD4-4F68-AD35-69B5-A6F6182E0C6D}"/>
              </a:ext>
            </a:extLst>
          </p:cNvPr>
          <p:cNvSpPr/>
          <p:nvPr/>
        </p:nvSpPr>
        <p:spPr>
          <a:xfrm rot="5400000">
            <a:off x="9341793" y="910768"/>
            <a:ext cx="836581" cy="340468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1CE2673-1239-4C12-890D-3AA49146F682}"/>
                  </a:ext>
                </a:extLst>
              </p:cNvPr>
              <p:cNvSpPr/>
              <p:nvPr/>
            </p:nvSpPr>
            <p:spPr>
              <a:xfrm>
                <a:off x="7648374" y="1511940"/>
                <a:ext cx="4283413" cy="904831"/>
              </a:xfrm>
              <a:prstGeom prst="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r>
                  <a:rPr lang="en-US" b="1" dirty="0"/>
                  <a:t>unsigned char GrayImage [ ] [ ] 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which is the 2D array that represents the gray version of the input bmp color image   </a:t>
                </a:r>
                <a:endParaRPr lang="he-IL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1CE2673-1239-4C12-890D-3AA49146F6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8374" y="1511940"/>
                <a:ext cx="4283413" cy="90483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36D45A7-B4D0-60F5-200F-20B1DC39449D}"/>
                  </a:ext>
                </a:extLst>
              </p:cNvPr>
              <p:cNvSpPr txBox="1"/>
              <p:nvPr/>
            </p:nvSpPr>
            <p:spPr>
              <a:xfrm>
                <a:off x="0" y="1464466"/>
                <a:ext cx="4366909" cy="1200329"/>
              </a:xfrm>
              <a:prstGeom prst="rect">
                <a:avLst/>
              </a:prstGeom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wrap="square">
                <a:spAutoFit/>
              </a:bodyPr>
              <a:lstStyle/>
              <a:p>
                <a:r>
                  <a:rPr lang="en-US" b="1" dirty="0"/>
                  <a:t>StoreGrayImageAsGrayBmpFile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which is a function that stores the created GrayImage 2D array as a bmp file ( simply the gray version of </a:t>
                </a:r>
                <a:r>
                  <a:rPr lang="en-US" b="1" dirty="0"/>
                  <a:t>A20.bmp </a:t>
                </a:r>
                <a:r>
                  <a:rPr lang="en-US" dirty="0"/>
                  <a:t>)</a:t>
                </a:r>
                <a:endParaRPr lang="he-IL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36D45A7-B4D0-60F5-200F-20B1DC3944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464466"/>
                <a:ext cx="4366909" cy="120032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Arrow: Right 27">
            <a:extLst>
              <a:ext uri="{FF2B5EF4-FFF2-40B4-BE49-F238E27FC236}">
                <a16:creationId xmlns:a16="http://schemas.microsoft.com/office/drawing/2014/main" id="{F5FF03E6-C011-EF0E-1F49-20003275573B}"/>
              </a:ext>
            </a:extLst>
          </p:cNvPr>
          <p:cNvSpPr/>
          <p:nvPr/>
        </p:nvSpPr>
        <p:spPr>
          <a:xfrm flipH="1">
            <a:off x="4366910" y="1898551"/>
            <a:ext cx="3281464" cy="439759"/>
          </a:xfrm>
          <a:prstGeom prst="right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205A2852-FFE2-8664-82E3-48DE5BBDF723}"/>
              </a:ext>
            </a:extLst>
          </p:cNvPr>
          <p:cNvSpPr/>
          <p:nvPr/>
        </p:nvSpPr>
        <p:spPr>
          <a:xfrm rot="5400000">
            <a:off x="9653613" y="3572210"/>
            <a:ext cx="2651344" cy="340468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B61C315E-B0CA-3225-0DCB-85603765F738}"/>
                  </a:ext>
                </a:extLst>
              </p:cNvPr>
              <p:cNvSpPr/>
              <p:nvPr/>
            </p:nvSpPr>
            <p:spPr>
              <a:xfrm>
                <a:off x="9212098" y="5068114"/>
                <a:ext cx="2979902" cy="1789886"/>
              </a:xfrm>
              <a:prstGeom prst="rect">
                <a:avLst/>
              </a:prstGeom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r>
                  <a:rPr lang="en-US" b="1" dirty="0"/>
                  <a:t>Spoil_good_looking_Image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in the function there is a constants declarations –of the contrast and the brightness and then call the LUT functions</a:t>
                </a:r>
                <a:endParaRPr lang="he-IL" b="1" dirty="0"/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B61C315E-B0CA-3225-0DCB-85603765F7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12098" y="5068114"/>
                <a:ext cx="2979902" cy="17898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Arrow: Right 32">
            <a:extLst>
              <a:ext uri="{FF2B5EF4-FFF2-40B4-BE49-F238E27FC236}">
                <a16:creationId xmlns:a16="http://schemas.microsoft.com/office/drawing/2014/main" id="{01F241D7-572E-9275-F435-9AD1ACCED489}"/>
              </a:ext>
            </a:extLst>
          </p:cNvPr>
          <p:cNvSpPr/>
          <p:nvPr/>
        </p:nvSpPr>
        <p:spPr>
          <a:xfrm rot="10800000">
            <a:off x="8264305" y="5231048"/>
            <a:ext cx="947793" cy="510702"/>
          </a:xfrm>
          <a:prstGeom prst="right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D5BE289F-F96C-8FCE-1047-971D6B083CE4}"/>
                  </a:ext>
                </a:extLst>
              </p:cNvPr>
              <p:cNvSpPr/>
              <p:nvPr/>
            </p:nvSpPr>
            <p:spPr>
              <a:xfrm>
                <a:off x="-1" y="6181927"/>
                <a:ext cx="6096001" cy="680936"/>
              </a:xfrm>
              <a:prstGeom prst="rect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r>
                  <a:rPr lang="en-US" b="1" dirty="0"/>
                  <a:t>StoreGrayImageAsGrayBmpFile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 </m:t>
                    </m:r>
                  </m:oMath>
                </a14:m>
                <a:r>
                  <a:rPr lang="en-US" dirty="0"/>
                  <a:t>Store the new </a:t>
                </a:r>
                <a:r>
                  <a:rPr lang="en-US" b="1" dirty="0"/>
                  <a:t>GrayImage </a:t>
                </a:r>
                <a:r>
                  <a:rPr lang="en-US" dirty="0"/>
                  <a:t>as a bmp file </a:t>
                </a:r>
                <a:r>
                  <a:rPr lang="en-US" b="1" dirty="0">
                    <a:solidFill>
                      <a:srgbClr val="FFFF00"/>
                    </a:solidFill>
                  </a:rPr>
                  <a:t>(after transformation using LUT) </a:t>
                </a:r>
                <a:endParaRPr lang="he-IL" b="1" dirty="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D5BE289F-F96C-8FCE-1047-971D6B083C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" y="6181927"/>
                <a:ext cx="6096001" cy="68093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896EB3A4-536C-4803-8861-F4C75493A7D8}"/>
                  </a:ext>
                </a:extLst>
              </p:cNvPr>
              <p:cNvSpPr/>
              <p:nvPr/>
            </p:nvSpPr>
            <p:spPr>
              <a:xfrm>
                <a:off x="6186791" y="4644172"/>
                <a:ext cx="2077514" cy="1438982"/>
              </a:xfrm>
              <a:prstGeom prst="rect">
                <a:avLst/>
              </a:prstGeom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r>
                  <a:rPr lang="en-US" b="1" dirty="0"/>
                  <a:t>Create_LUT</a:t>
                </a:r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function that creates a simple LUT using the formula: </a:t>
                </a:r>
                <a:r>
                  <a:rPr lang="en-US" b="1" dirty="0"/>
                  <a:t>val=c*i+b   </a:t>
                </a:r>
                <a:endParaRPr lang="he-IL" b="1" dirty="0"/>
              </a:p>
            </p:txBody>
          </p:sp>
        </mc:Choice>
        <mc:Fallback xmlns="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896EB3A4-536C-4803-8861-F4C75493A7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6791" y="4644172"/>
                <a:ext cx="2077514" cy="143898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Arrow: Right 36">
            <a:extLst>
              <a:ext uri="{FF2B5EF4-FFF2-40B4-BE49-F238E27FC236}">
                <a16:creationId xmlns:a16="http://schemas.microsoft.com/office/drawing/2014/main" id="{9F1DE23A-E155-BEBA-EA9A-56FBE43999F9}"/>
              </a:ext>
            </a:extLst>
          </p:cNvPr>
          <p:cNvSpPr/>
          <p:nvPr/>
        </p:nvSpPr>
        <p:spPr>
          <a:xfrm rot="10800000">
            <a:off x="5238998" y="5062465"/>
            <a:ext cx="947793" cy="510702"/>
          </a:xfrm>
          <a:prstGeom prst="right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042291CC-6BB8-5FA9-1649-39218C2CA6F6}"/>
                  </a:ext>
                </a:extLst>
              </p:cNvPr>
              <p:cNvSpPr/>
              <p:nvPr/>
            </p:nvSpPr>
            <p:spPr>
              <a:xfrm>
                <a:off x="2071990" y="4814054"/>
                <a:ext cx="3167007" cy="890787"/>
              </a:xfrm>
              <a:prstGeom prst="rect">
                <a:avLst/>
              </a:prstGeom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r>
                  <a:rPr lang="en-US" b="1" dirty="0"/>
                  <a:t>ApplyLUTonGrayImage</a:t>
                </a:r>
              </a:p>
              <a:p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dirty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a function that applies the created LUT on the GrayImage  </a:t>
                </a:r>
                <a:endParaRPr lang="he-IL" dirty="0"/>
              </a:p>
            </p:txBody>
          </p:sp>
        </mc:Choice>
        <mc:Fallback xmlns="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042291CC-6BB8-5FA9-1649-39218C2CA6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1990" y="4814054"/>
                <a:ext cx="3167007" cy="8907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Arrow: Right 38">
            <a:extLst>
              <a:ext uri="{FF2B5EF4-FFF2-40B4-BE49-F238E27FC236}">
                <a16:creationId xmlns:a16="http://schemas.microsoft.com/office/drawing/2014/main" id="{86E2726E-A1C4-D442-E213-4EEB824CF853}"/>
              </a:ext>
            </a:extLst>
          </p:cNvPr>
          <p:cNvSpPr/>
          <p:nvPr/>
        </p:nvSpPr>
        <p:spPr>
          <a:xfrm rot="5400000">
            <a:off x="3292730" y="5706490"/>
            <a:ext cx="440180" cy="510702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0" name="Arrow: Right 39">
            <a:extLst>
              <a:ext uri="{FF2B5EF4-FFF2-40B4-BE49-F238E27FC236}">
                <a16:creationId xmlns:a16="http://schemas.microsoft.com/office/drawing/2014/main" id="{79856A0C-55B6-3402-0016-B3E62BDDF632}"/>
              </a:ext>
            </a:extLst>
          </p:cNvPr>
          <p:cNvSpPr/>
          <p:nvPr/>
        </p:nvSpPr>
        <p:spPr>
          <a:xfrm rot="5400000">
            <a:off x="8990513" y="2541078"/>
            <a:ext cx="589077" cy="340468"/>
          </a:xfrm>
          <a:prstGeom prst="rightArrow">
            <a:avLst/>
          </a:prstGeom>
          <a:solidFill>
            <a:srgbClr val="FF0000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BD77155E-F359-34C3-E917-390163B63679}"/>
                  </a:ext>
                </a:extLst>
              </p:cNvPr>
              <p:cNvSpPr/>
              <p:nvPr/>
            </p:nvSpPr>
            <p:spPr>
              <a:xfrm>
                <a:off x="3394953" y="3006984"/>
                <a:ext cx="6926094" cy="878085"/>
              </a:xfrm>
              <a:prstGeom prst="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r>
                  <a:rPr lang="en-US" b="1" dirty="0"/>
                  <a:t>Min_Max_Algorithm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in the function there is a constants declarations –of the contrast and the brightness and then call the LUT functions (different constants from </a:t>
                </a:r>
                <a:r>
                  <a:rPr lang="en-US" b="1" dirty="0"/>
                  <a:t>Spoil_good_looking_Image) </a:t>
                </a:r>
                <a:endParaRPr lang="he-IL" b="1" dirty="0"/>
              </a:p>
            </p:txBody>
          </p:sp>
        </mc:Choice>
        <mc:Fallback xmlns="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BD77155E-F359-34C3-E917-390163B636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4953" y="3006984"/>
                <a:ext cx="6926094" cy="878085"/>
              </a:xfrm>
              <a:prstGeom prst="rect">
                <a:avLst/>
              </a:prstGeom>
              <a:blipFill>
                <a:blip r:embed="rId8"/>
                <a:stretch>
                  <a:fillRect l="-702" t="-4082" r="-702" b="-12245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Arrow: Right 43">
            <a:extLst>
              <a:ext uri="{FF2B5EF4-FFF2-40B4-BE49-F238E27FC236}">
                <a16:creationId xmlns:a16="http://schemas.microsoft.com/office/drawing/2014/main" id="{2F28CFAE-4025-5254-A97A-E6BFD4A252C9}"/>
              </a:ext>
            </a:extLst>
          </p:cNvPr>
          <p:cNvSpPr/>
          <p:nvPr/>
        </p:nvSpPr>
        <p:spPr>
          <a:xfrm rot="5400000">
            <a:off x="6700157" y="4009272"/>
            <a:ext cx="759104" cy="510702"/>
          </a:xfrm>
          <a:prstGeom prst="right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124967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ECF858-89D8-4B06-1CA1-1293ECD6E9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916383" y="6492875"/>
            <a:ext cx="270753" cy="365125"/>
          </a:xfrm>
        </p:spPr>
        <p:txBody>
          <a:bodyPr/>
          <a:lstStyle/>
          <a:p>
            <a:fld id="{1CC24C3C-60E1-4892-AEC8-068132A128A1}" type="slidenum">
              <a:rPr lang="he-IL" sz="1400" smtClean="0"/>
              <a:t>3</a:t>
            </a:fld>
            <a:endParaRPr lang="he-IL" sz="140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B3694E-E26D-C531-A05C-2B32C008BB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175" y="486383"/>
            <a:ext cx="10935649" cy="2578235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3E575356-F236-3662-2F05-DF4A88B798A5}"/>
              </a:ext>
            </a:extLst>
          </p:cNvPr>
          <p:cNvSpPr/>
          <p:nvPr/>
        </p:nvSpPr>
        <p:spPr>
          <a:xfrm rot="16200000">
            <a:off x="7448955" y="2716448"/>
            <a:ext cx="1901757" cy="661481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2A5205A-6EC5-D5F7-601B-DC9A9CB4F7AE}"/>
              </a:ext>
            </a:extLst>
          </p:cNvPr>
          <p:cNvSpPr/>
          <p:nvPr/>
        </p:nvSpPr>
        <p:spPr>
          <a:xfrm>
            <a:off x="7149831" y="3998067"/>
            <a:ext cx="3715966" cy="67647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Pay attention to ‘c’ and ‘b’ values – corresponding the IDs of the group</a:t>
            </a:r>
            <a:endParaRPr lang="he-IL" dirty="0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06DA654A-7EB1-31A6-675B-0B5D95C9F13F}"/>
              </a:ext>
            </a:extLst>
          </p:cNvPr>
          <p:cNvSpPr/>
          <p:nvPr/>
        </p:nvSpPr>
        <p:spPr>
          <a:xfrm rot="16200000">
            <a:off x="3365702" y="3428864"/>
            <a:ext cx="1901757" cy="661481"/>
          </a:xfrm>
          <a:prstGeom prst="right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11D7683-31BD-365B-8DA6-C88F83F7890D}"/>
              </a:ext>
            </a:extLst>
          </p:cNvPr>
          <p:cNvSpPr/>
          <p:nvPr/>
        </p:nvSpPr>
        <p:spPr>
          <a:xfrm>
            <a:off x="2264043" y="4710483"/>
            <a:ext cx="4105073" cy="904672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After ‘c’ and ‘b’ declarations – create using them a simple LUT and then apply the LUP on the gray image (img [ ] [ ] )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0772608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E24076-EE81-0FBE-088D-14538BFB3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62881" y="6492875"/>
            <a:ext cx="329119" cy="365125"/>
          </a:xfrm>
        </p:spPr>
        <p:txBody>
          <a:bodyPr/>
          <a:lstStyle/>
          <a:p>
            <a:fld id="{1CC24C3C-60E1-4892-AEC8-068132A128A1}" type="slidenum">
              <a:rPr lang="he-IL" sz="1400" smtClean="0"/>
              <a:t>4</a:t>
            </a:fld>
            <a:endParaRPr lang="he-IL" sz="140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BEFDDF-5F1D-495A-BA1B-99D4358A98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64559"/>
            <a:ext cx="6419850" cy="2886075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E8DCC3AB-FE28-1C45-8615-8199387B0DD6}"/>
              </a:ext>
            </a:extLst>
          </p:cNvPr>
          <p:cNvSpPr/>
          <p:nvPr/>
        </p:nvSpPr>
        <p:spPr>
          <a:xfrm rot="10800000">
            <a:off x="4905711" y="2076853"/>
            <a:ext cx="2945047" cy="661481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4EB3D64-B0D0-D2A8-F8AE-7CED0789FE60}"/>
              </a:ext>
            </a:extLst>
          </p:cNvPr>
          <p:cNvSpPr/>
          <p:nvPr/>
        </p:nvSpPr>
        <p:spPr>
          <a:xfrm>
            <a:off x="7850759" y="1988714"/>
            <a:ext cx="4105073" cy="904672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Create_LUT is a very simple function for creating a LUT using the contrast (c) and brightness (b) constants.</a:t>
            </a:r>
            <a:endParaRPr lang="he-IL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8552572-74AC-25C1-A31F-2350A70D48F4}"/>
              </a:ext>
            </a:extLst>
          </p:cNvPr>
          <p:cNvSpPr/>
          <p:nvPr/>
        </p:nvSpPr>
        <p:spPr>
          <a:xfrm>
            <a:off x="9136047" y="4563893"/>
            <a:ext cx="3055953" cy="1201269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After defining the LUT – we need to apply the LUT of the original gray image (img [ ] [ ] ) </a:t>
            </a:r>
            <a:endParaRPr lang="he-IL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D7DCB47-C80D-5F5A-1CF5-2462E72236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4119667"/>
            <a:ext cx="8891954" cy="2385870"/>
          </a:xfrm>
          <a:prstGeom prst="rect">
            <a:avLst/>
          </a:prstGeom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3E21E3F5-C23C-64F0-720D-1690E69C4E74}"/>
              </a:ext>
            </a:extLst>
          </p:cNvPr>
          <p:cNvSpPr/>
          <p:nvPr/>
        </p:nvSpPr>
        <p:spPr>
          <a:xfrm rot="10800000">
            <a:off x="7163067" y="4807083"/>
            <a:ext cx="1972979" cy="661481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7830702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F35D6E-5BE9-8654-EA4F-1C609EE4FF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911518" y="0"/>
            <a:ext cx="280481" cy="330403"/>
          </a:xfrm>
        </p:spPr>
        <p:txBody>
          <a:bodyPr/>
          <a:lstStyle/>
          <a:p>
            <a:fld id="{1CC24C3C-60E1-4892-AEC8-068132A128A1}" type="slidenum">
              <a:rPr lang="he-IL" sz="1400" smtClean="0"/>
              <a:t>5</a:t>
            </a:fld>
            <a:endParaRPr lang="he-IL" sz="140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0CBE17C-9C62-6D46-1ABB-F8F128A527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5419"/>
            <a:ext cx="7626485" cy="13687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C17CFE7-0864-FCD8-DC12-A0E6AD517A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2389252"/>
            <a:ext cx="6096000" cy="446874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6604A50-AC54-EE9C-B43D-DDECC362E39A}"/>
              </a:ext>
            </a:extLst>
          </p:cNvPr>
          <p:cNvSpPr/>
          <p:nvPr/>
        </p:nvSpPr>
        <p:spPr>
          <a:xfrm>
            <a:off x="7626485" y="682933"/>
            <a:ext cx="4565512" cy="1716176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1" anchor="ctr"/>
          <a:lstStyle/>
          <a:p>
            <a:r>
              <a:rPr lang="en-US" dirty="0"/>
              <a:t>Another LUT creation function – now for the min_max_algorithm.</a:t>
            </a:r>
          </a:p>
          <a:p>
            <a:r>
              <a:rPr lang="en-US" dirty="0"/>
              <a:t> The max value is 255 and the min value is 0 (in grayscale). Now, the ‘c’ and the ‘b’ are defined differently then they were defined for the Spoil_good_looking_Image algorithm</a:t>
            </a:r>
            <a:endParaRPr lang="he-IL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D1F3117-1F6B-769D-E0F9-036F3E4F25A3}"/>
              </a:ext>
            </a:extLst>
          </p:cNvPr>
          <p:cNvSpPr txBox="1"/>
          <p:nvPr/>
        </p:nvSpPr>
        <p:spPr>
          <a:xfrm>
            <a:off x="6095998" y="2650881"/>
            <a:ext cx="6095999" cy="646331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/>
              <a:t>The first part of the function finds the minimum and maximum pixel values in the image.</a:t>
            </a:r>
            <a:endParaRPr lang="he-IL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D396329-A350-9471-91E4-9B0A513E7024}"/>
              </a:ext>
            </a:extLst>
          </p:cNvPr>
          <p:cNvSpPr txBox="1"/>
          <p:nvPr/>
        </p:nvSpPr>
        <p:spPr>
          <a:xfrm>
            <a:off x="6096000" y="3297212"/>
            <a:ext cx="6126803" cy="646331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/>
              <a:t>min is initially set to the maximum possible pixel value (255), and max is set to the minimum possible pixel value (0).</a:t>
            </a:r>
            <a:endParaRPr lang="he-IL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1015719-7D59-0903-DCA3-DCBF207B1B7C}"/>
              </a:ext>
            </a:extLst>
          </p:cNvPr>
          <p:cNvSpPr txBox="1"/>
          <p:nvPr/>
        </p:nvSpPr>
        <p:spPr>
          <a:xfrm>
            <a:off x="6096000" y="3920628"/>
            <a:ext cx="6126803" cy="1200329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/>
              <a:t>The function then iterates through each pixel in the image. For each pixel : If the pixel value is less than min, min is updated to this pixel value. If the pixel value is greater than max, max is updated to this pixel value.</a:t>
            </a:r>
            <a:endParaRPr lang="he-IL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B9B2518-4007-7334-ADF3-D6B8226C98C6}"/>
              </a:ext>
            </a:extLst>
          </p:cNvPr>
          <p:cNvSpPr txBox="1"/>
          <p:nvPr/>
        </p:nvSpPr>
        <p:spPr>
          <a:xfrm>
            <a:off x="6095996" y="5120957"/>
            <a:ext cx="6096001" cy="646331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FF00"/>
                </a:solidFill>
              </a:rPr>
              <a:t>By the end of these loops, min holds the smallest pixel value in the image, and max holds the largest pixel value.</a:t>
            </a:r>
            <a:endParaRPr lang="he-IL" b="1" dirty="0">
              <a:solidFill>
                <a:srgbClr val="FFFF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5EB0431-695E-83A1-8C39-2C2F8DEAAEFA}"/>
              </a:ext>
            </a:extLst>
          </p:cNvPr>
          <p:cNvSpPr txBox="1"/>
          <p:nvPr/>
        </p:nvSpPr>
        <p:spPr>
          <a:xfrm>
            <a:off x="6095996" y="5767288"/>
            <a:ext cx="6096000" cy="64633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/>
              <a:t>After finding the minimum and maximum pixel values, the function creates a LUT to normalize the pixel values.</a:t>
            </a:r>
            <a:endParaRPr lang="he-IL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E897808-3EA0-2502-73A5-D29181C19444}"/>
              </a:ext>
            </a:extLst>
          </p:cNvPr>
          <p:cNvSpPr txBox="1"/>
          <p:nvPr/>
        </p:nvSpPr>
        <p:spPr>
          <a:xfrm>
            <a:off x="5653392" y="6413619"/>
            <a:ext cx="6538604" cy="369332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Finally, the LUT is applied to the image to adjust the pixel values.</a:t>
            </a:r>
            <a:endParaRPr lang="he-I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21994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21B576-4C1A-9C80-C189-1C152506D7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53153" y="6492875"/>
            <a:ext cx="338847" cy="365125"/>
          </a:xfrm>
        </p:spPr>
        <p:txBody>
          <a:bodyPr/>
          <a:lstStyle/>
          <a:p>
            <a:fld id="{1CC24C3C-60E1-4892-AEC8-068132A128A1}" type="slidenum">
              <a:rPr lang="he-IL" sz="1400" smtClean="0"/>
              <a:t>6</a:t>
            </a:fld>
            <a:endParaRPr lang="he-IL" sz="140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633024-CE5C-0304-1EF2-04071943CD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552879"/>
            <a:ext cx="3644243" cy="28195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46FC11D-3202-09EF-E770-699EA4CD08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8536" y="1324431"/>
            <a:ext cx="5886450" cy="304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698BC46-0C44-A7E9-316F-35E7840754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20300" y="1851801"/>
            <a:ext cx="2171700" cy="216217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81FCEF0-775C-9080-45D7-3F8272012A5D}"/>
              </a:ext>
            </a:extLst>
          </p:cNvPr>
          <p:cNvSpPr/>
          <p:nvPr/>
        </p:nvSpPr>
        <p:spPr>
          <a:xfrm>
            <a:off x="0" y="1021404"/>
            <a:ext cx="3348976" cy="41829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A201.bmp (original color image)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2224309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118AFB-D50B-DF45-A877-F75FA6DD8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75332" y="6492875"/>
            <a:ext cx="416668" cy="365125"/>
          </a:xfrm>
        </p:spPr>
        <p:txBody>
          <a:bodyPr/>
          <a:lstStyle/>
          <a:p>
            <a:fld id="{1CC24C3C-60E1-4892-AEC8-068132A128A1}" type="slidenum">
              <a:rPr lang="he-IL" sz="1400" smtClean="0"/>
              <a:t>7</a:t>
            </a:fld>
            <a:endParaRPr lang="he-IL" sz="14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A76C965-8E35-BDE2-2048-567FAA9EA01C}"/>
              </a:ext>
            </a:extLst>
          </p:cNvPr>
          <p:cNvSpPr/>
          <p:nvPr/>
        </p:nvSpPr>
        <p:spPr>
          <a:xfrm>
            <a:off x="807395" y="1040859"/>
            <a:ext cx="1634247" cy="41829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A201gray.bmp</a:t>
            </a:r>
            <a:endParaRPr lang="he-IL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57FA04E-0AAF-DC1C-110E-2D37BBA025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629080"/>
            <a:ext cx="9786026" cy="332864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6418CE7-E5D6-2A42-B7D5-CECA9654F0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10775" y="3429000"/>
            <a:ext cx="2181225" cy="250507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49B62C0-44C6-E174-2F01-7518CFA419AA}"/>
              </a:ext>
            </a:extLst>
          </p:cNvPr>
          <p:cNvSpPr/>
          <p:nvPr/>
        </p:nvSpPr>
        <p:spPr>
          <a:xfrm>
            <a:off x="10583694" y="4649821"/>
            <a:ext cx="262646" cy="817124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BE90B6A-DBBC-0653-BBAA-6A13645263BA}"/>
              </a:ext>
            </a:extLst>
          </p:cNvPr>
          <p:cNvSpPr/>
          <p:nvPr/>
        </p:nvSpPr>
        <p:spPr>
          <a:xfrm>
            <a:off x="11098144" y="4095345"/>
            <a:ext cx="262645" cy="586192"/>
          </a:xfrm>
          <a:prstGeom prst="rect">
            <a:avLst/>
          </a:prstGeom>
          <a:noFill/>
          <a:ln w="3810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EF19DFD-C833-617B-6604-F24894414BD0}"/>
              </a:ext>
            </a:extLst>
          </p:cNvPr>
          <p:cNvCxnSpPr/>
          <p:nvPr/>
        </p:nvCxnSpPr>
        <p:spPr>
          <a:xfrm flipH="1">
            <a:off x="11439728" y="2937753"/>
            <a:ext cx="408561" cy="1157592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6335356C-52AD-685E-395E-7D370FD96278}"/>
              </a:ext>
            </a:extLst>
          </p:cNvPr>
          <p:cNvSpPr/>
          <p:nvPr/>
        </p:nvSpPr>
        <p:spPr>
          <a:xfrm>
            <a:off x="11167353" y="2616740"/>
            <a:ext cx="1024647" cy="321013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location</a:t>
            </a:r>
            <a:endParaRPr lang="he-IL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104D727-DB33-3C2A-B8BF-175DF16B98BB}"/>
              </a:ext>
            </a:extLst>
          </p:cNvPr>
          <p:cNvSpPr/>
          <p:nvPr/>
        </p:nvSpPr>
        <p:spPr>
          <a:xfrm>
            <a:off x="8454451" y="5934075"/>
            <a:ext cx="1331576" cy="321013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RGB values</a:t>
            </a:r>
            <a:endParaRPr lang="he-IL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81AA99C-D543-43EE-B841-BE31C1334A87}"/>
              </a:ext>
            </a:extLst>
          </p:cNvPr>
          <p:cNvCxnSpPr>
            <a:cxnSpLocks/>
          </p:cNvCxnSpPr>
          <p:nvPr/>
        </p:nvCxnSpPr>
        <p:spPr>
          <a:xfrm flipV="1">
            <a:off x="9786027" y="5448975"/>
            <a:ext cx="715591" cy="61135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39733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D2A23B-7FBC-3C99-53A4-FD20E41E9C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33698" y="6492875"/>
            <a:ext cx="358302" cy="365125"/>
          </a:xfrm>
        </p:spPr>
        <p:txBody>
          <a:bodyPr/>
          <a:lstStyle/>
          <a:p>
            <a:fld id="{1CC24C3C-60E1-4892-AEC8-068132A128A1}" type="slidenum">
              <a:rPr lang="he-IL" sz="1400" smtClean="0"/>
              <a:t>8</a:t>
            </a:fld>
            <a:endParaRPr lang="he-IL" sz="140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7920672-DBA8-4489-5C52-BFCB8EC7F1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00657"/>
            <a:ext cx="9941668" cy="33581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22DF84E-7385-CD34-93BB-FCCF6A66F0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10775" y="3777472"/>
            <a:ext cx="2181225" cy="212407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7D9A15F-F2FA-F7B3-1E1C-63C27EDAB9AF}"/>
              </a:ext>
            </a:extLst>
          </p:cNvPr>
          <p:cNvSpPr/>
          <p:nvPr/>
        </p:nvSpPr>
        <p:spPr>
          <a:xfrm>
            <a:off x="758756" y="782367"/>
            <a:ext cx="1634247" cy="41829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A2111.bmp</a:t>
            </a:r>
            <a:endParaRPr lang="he-IL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6FC572F-59A4-7E60-0A8F-52924733036F}"/>
              </a:ext>
            </a:extLst>
          </p:cNvPr>
          <p:cNvSpPr/>
          <p:nvPr/>
        </p:nvSpPr>
        <p:spPr>
          <a:xfrm>
            <a:off x="11098144" y="4095345"/>
            <a:ext cx="262645" cy="586192"/>
          </a:xfrm>
          <a:prstGeom prst="rect">
            <a:avLst/>
          </a:prstGeom>
          <a:noFill/>
          <a:ln w="3810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9EECE77-0676-5F8E-6EAC-C5ED79C5E0F2}"/>
              </a:ext>
            </a:extLst>
          </p:cNvPr>
          <p:cNvCxnSpPr/>
          <p:nvPr/>
        </p:nvCxnSpPr>
        <p:spPr>
          <a:xfrm flipH="1">
            <a:off x="11439728" y="2937753"/>
            <a:ext cx="408561" cy="1157592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3262E0DE-F591-6164-99D7-7D0955F31770}"/>
              </a:ext>
            </a:extLst>
          </p:cNvPr>
          <p:cNvSpPr/>
          <p:nvPr/>
        </p:nvSpPr>
        <p:spPr>
          <a:xfrm>
            <a:off x="11167353" y="2616740"/>
            <a:ext cx="1024647" cy="321013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location</a:t>
            </a:r>
            <a:endParaRPr lang="he-IL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B7EA7F0-7E0F-B22F-EBCD-C444E5F6839B}"/>
              </a:ext>
            </a:extLst>
          </p:cNvPr>
          <p:cNvSpPr/>
          <p:nvPr/>
        </p:nvSpPr>
        <p:spPr>
          <a:xfrm>
            <a:off x="8454451" y="5934075"/>
            <a:ext cx="1331576" cy="321013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RGB values</a:t>
            </a:r>
            <a:endParaRPr lang="he-IL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CBA1854-5E19-E15C-CE6A-0A4D9EA8F557}"/>
              </a:ext>
            </a:extLst>
          </p:cNvPr>
          <p:cNvCxnSpPr>
            <a:cxnSpLocks/>
          </p:cNvCxnSpPr>
          <p:nvPr/>
        </p:nvCxnSpPr>
        <p:spPr>
          <a:xfrm flipV="1">
            <a:off x="9786027" y="5448975"/>
            <a:ext cx="715591" cy="61135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B290D0AC-93EB-78D0-ACCD-7CE259812A89}"/>
              </a:ext>
            </a:extLst>
          </p:cNvPr>
          <p:cNvSpPr/>
          <p:nvPr/>
        </p:nvSpPr>
        <p:spPr>
          <a:xfrm>
            <a:off x="10583694" y="4649821"/>
            <a:ext cx="262646" cy="817124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4134420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CD60D1-4186-7D44-5E67-C1394FC7C6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65604" y="6492875"/>
            <a:ext cx="426396" cy="365125"/>
          </a:xfrm>
        </p:spPr>
        <p:txBody>
          <a:bodyPr/>
          <a:lstStyle/>
          <a:p>
            <a:fld id="{1CC24C3C-60E1-4892-AEC8-068132A128A1}" type="slidenum">
              <a:rPr lang="he-IL" sz="1400" smtClean="0"/>
              <a:t>9</a:t>
            </a:fld>
            <a:endParaRPr lang="he-IL" sz="140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42A7EC5-333D-EF34-E883-C9F1A099A4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0788"/>
            <a:ext cx="9533106" cy="32169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B9E6F09-E481-F63A-DB06-C940D24321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82377" y="3835936"/>
            <a:ext cx="2409623" cy="235724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DA7A1A6-9016-FF19-9E8E-E34D3F78CEBD}"/>
              </a:ext>
            </a:extLst>
          </p:cNvPr>
          <p:cNvSpPr/>
          <p:nvPr/>
        </p:nvSpPr>
        <p:spPr>
          <a:xfrm>
            <a:off x="758756" y="782367"/>
            <a:ext cx="1634247" cy="41829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A2121.bmp</a:t>
            </a:r>
            <a:endParaRPr lang="he-IL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00FA21F-DCD9-2923-684A-70FD1A48E31F}"/>
              </a:ext>
            </a:extLst>
          </p:cNvPr>
          <p:cNvSpPr/>
          <p:nvPr/>
        </p:nvSpPr>
        <p:spPr>
          <a:xfrm>
            <a:off x="11030050" y="4171660"/>
            <a:ext cx="262645" cy="586192"/>
          </a:xfrm>
          <a:prstGeom prst="rect">
            <a:avLst/>
          </a:prstGeom>
          <a:noFill/>
          <a:ln w="3810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1C3B064-36C2-4D52-6C4A-2107267AAE24}"/>
              </a:ext>
            </a:extLst>
          </p:cNvPr>
          <p:cNvCxnSpPr/>
          <p:nvPr/>
        </p:nvCxnSpPr>
        <p:spPr>
          <a:xfrm flipH="1">
            <a:off x="11371634" y="3014068"/>
            <a:ext cx="408561" cy="1157592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66976849-43B2-2D02-A306-34F4D3177D83}"/>
              </a:ext>
            </a:extLst>
          </p:cNvPr>
          <p:cNvSpPr/>
          <p:nvPr/>
        </p:nvSpPr>
        <p:spPr>
          <a:xfrm>
            <a:off x="11099259" y="2693055"/>
            <a:ext cx="1024647" cy="321013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location</a:t>
            </a:r>
            <a:endParaRPr lang="he-IL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5D29810-D039-318E-5AB4-919796F31B80}"/>
              </a:ext>
            </a:extLst>
          </p:cNvPr>
          <p:cNvSpPr/>
          <p:nvPr/>
        </p:nvSpPr>
        <p:spPr>
          <a:xfrm>
            <a:off x="8386357" y="6010390"/>
            <a:ext cx="1331576" cy="321013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RGB values</a:t>
            </a:r>
            <a:endParaRPr lang="he-IL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E34ECDA-CB08-7C06-2029-F286328A7FB2}"/>
              </a:ext>
            </a:extLst>
          </p:cNvPr>
          <p:cNvCxnSpPr>
            <a:cxnSpLocks/>
          </p:cNvCxnSpPr>
          <p:nvPr/>
        </p:nvCxnSpPr>
        <p:spPr>
          <a:xfrm flipV="1">
            <a:off x="9717933" y="5669719"/>
            <a:ext cx="642024" cy="46692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8CD3E1B4-CC62-949E-2FA4-C7305E169312}"/>
              </a:ext>
            </a:extLst>
          </p:cNvPr>
          <p:cNvSpPr/>
          <p:nvPr/>
        </p:nvSpPr>
        <p:spPr>
          <a:xfrm>
            <a:off x="10433524" y="4834647"/>
            <a:ext cx="307633" cy="835072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976019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198</TotalTime>
  <Words>810</Words>
  <Application>Microsoft Office PowerPoint</Application>
  <PresentationFormat>Widescreen</PresentationFormat>
  <Paragraphs>108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Aptos</vt:lpstr>
      <vt:lpstr>Aptos Display</vt:lpstr>
      <vt:lpstr>Arial</vt:lpstr>
      <vt:lpstr>Cambria Math</vt:lpstr>
      <vt:lpstr>Cooper Black</vt:lpstr>
      <vt:lpstr>Office Theme</vt:lpstr>
      <vt:lpstr>Course: Image Processing 31651 Assignment #21 Pixel to Pixel Operations (Part 1)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21.# What did we learned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omri pony</dc:creator>
  <cp:lastModifiedBy>omri pony</cp:lastModifiedBy>
  <cp:revision>5</cp:revision>
  <dcterms:created xsi:type="dcterms:W3CDTF">2024-07-16T07:12:11Z</dcterms:created>
  <dcterms:modified xsi:type="dcterms:W3CDTF">2024-07-16T11:20:53Z</dcterms:modified>
</cp:coreProperties>
</file>